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8" r:id="rId3"/>
    <p:sldId id="294" r:id="rId4"/>
    <p:sldId id="295" r:id="rId5"/>
    <p:sldId id="312" r:id="rId6"/>
    <p:sldId id="296" r:id="rId7"/>
    <p:sldId id="258" r:id="rId8"/>
    <p:sldId id="259" r:id="rId9"/>
    <p:sldId id="276" r:id="rId10"/>
    <p:sldId id="260" r:id="rId11"/>
    <p:sldId id="261" r:id="rId12"/>
    <p:sldId id="262" r:id="rId13"/>
    <p:sldId id="280" r:id="rId14"/>
    <p:sldId id="263" r:id="rId15"/>
    <p:sldId id="277" r:id="rId16"/>
    <p:sldId id="278" r:id="rId17"/>
    <p:sldId id="279" r:id="rId18"/>
    <p:sldId id="264" r:id="rId19"/>
    <p:sldId id="265" r:id="rId20"/>
    <p:sldId id="281" r:id="rId21"/>
    <p:sldId id="266" r:id="rId22"/>
    <p:sldId id="268" r:id="rId23"/>
    <p:sldId id="269" r:id="rId24"/>
    <p:sldId id="270" r:id="rId25"/>
    <p:sldId id="271" r:id="rId26"/>
    <p:sldId id="27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230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-2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868348"/>
            <a:ext cx="3139440" cy="394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sz="160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of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2. AI Agent of 2025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3.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실패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4.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5. 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6.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7.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8.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9.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490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통합의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파일럿에서 프로덕션으로의 전환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33E4B-09B0-5C9D-8871-343B1A55B043}"/>
              </a:ext>
            </a:extLst>
          </p:cNvPr>
          <p:cNvSpPr txBox="1">
            <a:spLocks/>
          </p:cNvSpPr>
          <p:nvPr/>
        </p:nvSpPr>
        <p:spPr>
          <a:xfrm>
            <a:off x="457200" y="1208390"/>
            <a:ext cx="8229600" cy="24759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2024</a:t>
            </a:r>
            <a:r>
              <a:rPr lang="ko-KR" altLang="en-US" sz="1200">
                <a:ea typeface="HY중고딕" panose="02030600000101010101" pitchFamily="18" charset="-127"/>
              </a:rPr>
              <a:t>년은 생성형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가 기업의 핵심 전략으로 자리 잡은 해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지표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관련 지출</a:t>
            </a:r>
            <a:r>
              <a:rPr lang="en-US" altLang="ko-KR" sz="1200">
                <a:ea typeface="HY중고딕" panose="02030600000101010101" pitchFamily="18" charset="-127"/>
              </a:rPr>
              <a:t>: $23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(2023) → $138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(2024), 6</a:t>
            </a:r>
            <a:r>
              <a:rPr lang="ko-KR" altLang="en-US" sz="1200">
                <a:ea typeface="HY중고딕" panose="02030600000101010101" pitchFamily="18" charset="-127"/>
              </a:rPr>
              <a:t>배 이상 증가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72%</a:t>
            </a:r>
            <a:r>
              <a:rPr lang="ko-KR" altLang="en-US" sz="1200">
                <a:ea typeface="HY중고딕" panose="02030600000101010101" pitchFamily="18" charset="-127"/>
              </a:rPr>
              <a:t>가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채택 확대 예상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많은 조직이 구현 전략을 명확히 정의하지 못했지만</a:t>
            </a:r>
            <a:r>
              <a:rPr lang="en-US" altLang="ko-KR" sz="1200">
                <a:ea typeface="HY중고딕" panose="02030600000101010101" pitchFamily="18" charset="-127"/>
              </a:rPr>
              <a:t>,</a:t>
            </a:r>
            <a:r>
              <a:rPr lang="ko-KR" altLang="en-US" sz="1200">
                <a:ea typeface="HY중고딕" panose="02030600000101010101" pitchFamily="18" charset="-127"/>
              </a:rPr>
              <a:t>대규모 변화의 초기 단계로 진입 중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예산 조달 방식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60%: </a:t>
            </a:r>
            <a:r>
              <a:rPr lang="ko-KR" altLang="en-US" sz="1200">
                <a:ea typeface="HY중고딕" panose="02030600000101010101" pitchFamily="18" charset="-127"/>
              </a:rPr>
              <a:t>혁신 예산에서 조달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40%: </a:t>
            </a:r>
            <a:r>
              <a:rPr lang="ko-KR" altLang="en-US" sz="1200">
                <a:ea typeface="HY중고딕" panose="02030600000101010101" pitchFamily="18" charset="-127"/>
              </a:rPr>
              <a:t>기존 예산 재배치 </a:t>
            </a:r>
            <a:r>
              <a:rPr lang="en-US" altLang="ko-KR" sz="1200">
                <a:ea typeface="HY중고딕" panose="02030600000101010101" pitchFamily="18" charset="-127"/>
              </a:rPr>
              <a:t>(AI</a:t>
            </a:r>
            <a:r>
              <a:rPr lang="ko-KR" altLang="en-US" sz="1200">
                <a:ea typeface="HY중고딕" panose="02030600000101010101" pitchFamily="18" charset="-127"/>
              </a:rPr>
              <a:t>를 장기 전략으로 편입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$46</a:t>
            </a:r>
            <a:r>
              <a:rPr lang="ko-KR" altLang="en-US" sz="1200">
                <a:ea typeface="HY중고딕" panose="02030600000101010101" pitchFamily="18" charset="-127"/>
              </a:rPr>
              <a:t>억이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애플리케이션에 투자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전년 대비 </a:t>
            </a:r>
            <a:r>
              <a:rPr lang="en-US" altLang="ko-KR" sz="1200">
                <a:ea typeface="HY중고딕" panose="02030600000101010101" pitchFamily="18" charset="-127"/>
              </a:rPr>
              <a:t>8</a:t>
            </a:r>
            <a:r>
              <a:rPr lang="ko-KR" altLang="en-US" sz="1200">
                <a:ea typeface="HY중고딕" panose="02030600000101010101" pitchFamily="18" charset="-127"/>
              </a:rPr>
              <a:t>배 증가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기업들은 평균 </a:t>
            </a:r>
            <a:r>
              <a:rPr lang="en-US" altLang="ko-KR" sz="1200">
                <a:ea typeface="HY중고딕" panose="02030600000101010101" pitchFamily="18" charset="-127"/>
              </a:rPr>
              <a:t>10</a:t>
            </a:r>
            <a:r>
              <a:rPr lang="ko-KR" altLang="en-US" sz="1200">
                <a:ea typeface="HY중고딕" panose="02030600000101010101" pitchFamily="18" charset="-127"/>
              </a:rPr>
              <a:t>개의 잠재적 활용 사례를 식별하며 도입 속도 증가</a:t>
            </a:r>
          </a:p>
          <a:p>
            <a:pPr>
              <a:defRPr sz="1400"/>
            </a:pPr>
            <a:endParaRPr lang="ko-KR" altLang="en-US" sz="1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835285-BB87-D58A-D75E-4521954FF400}"/>
              </a:ext>
            </a:extLst>
          </p:cNvPr>
          <p:cNvSpPr txBox="1">
            <a:spLocks/>
          </p:cNvSpPr>
          <p:nvPr/>
        </p:nvSpPr>
        <p:spPr>
          <a:xfrm>
            <a:off x="0" y="4220418"/>
            <a:ext cx="4228265" cy="8902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RAG(</a:t>
            </a:r>
            <a:r>
              <a:rPr lang="ko-KR" altLang="en-US" sz="1200">
                <a:ea typeface="HY중고딕" panose="02030600000101010101" pitchFamily="18" charset="-127"/>
              </a:rPr>
              <a:t>검색 증강 생성</a:t>
            </a:r>
            <a:r>
              <a:rPr lang="en-US" altLang="ko-KR" sz="1200">
                <a:ea typeface="HY중고딕" panose="02030600000101010101" pitchFamily="18" charset="-127"/>
              </a:rPr>
              <a:t>): 51% </a:t>
            </a:r>
            <a:r>
              <a:rPr lang="ko-KR" altLang="en-US" sz="1200">
                <a:ea typeface="HY중고딕" panose="02030600000101010101" pitchFamily="18" charset="-127"/>
              </a:rPr>
              <a:t>채택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미세 조정</a:t>
            </a:r>
            <a:r>
              <a:rPr lang="en-US" altLang="ko-KR" sz="1200">
                <a:ea typeface="HY중고딕" panose="02030600000101010101" pitchFamily="18" charset="-127"/>
              </a:rPr>
              <a:t>: 9%</a:t>
            </a:r>
            <a:r>
              <a:rPr lang="ko-KR" altLang="en-US" sz="1200">
                <a:ea typeface="HY중고딕" panose="02030600000101010101" pitchFamily="18" charset="-127"/>
              </a:rPr>
              <a:t>만 도입 </a:t>
            </a:r>
            <a:r>
              <a:rPr lang="en-US" altLang="ko-KR" sz="1200">
                <a:ea typeface="HY중고딕" panose="02030600000101010101" pitchFamily="18" charset="-127"/>
              </a:rPr>
              <a:t>(</a:t>
            </a:r>
            <a:r>
              <a:rPr lang="ko-KR" altLang="en-US" sz="1200">
                <a:ea typeface="HY중고딕" panose="02030600000101010101" pitchFamily="18" charset="-127"/>
              </a:rPr>
              <a:t>여전히 드물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에이전틱 아키텍처</a:t>
            </a:r>
            <a:r>
              <a:rPr lang="en-US" altLang="ko-KR" sz="1200">
                <a:ea typeface="HY중고딕" panose="02030600000101010101" pitchFamily="18" charset="-127"/>
              </a:rPr>
              <a:t>: 12%</a:t>
            </a:r>
            <a:r>
              <a:rPr lang="ko-KR" altLang="en-US" sz="1200">
                <a:ea typeface="HY중고딕" panose="02030600000101010101" pitchFamily="18" charset="-127"/>
              </a:rPr>
              <a:t>에서 도입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188553" y="3851086"/>
            <a:ext cx="198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기술 트렌드</a:t>
            </a:r>
          </a:p>
        </p:txBody>
      </p:sp>
    </p:spTree>
    <p:extLst>
      <p:ext uri="{BB962C8B-B14F-4D97-AF65-F5344CB8AC3E}">
        <p14:creationId xmlns:p14="http://schemas.microsoft.com/office/powerpoint/2010/main" val="118138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741908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사용 사례와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ROI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49CB4-58CD-CFA6-0573-280681EB51B7}"/>
              </a:ext>
            </a:extLst>
          </p:cNvPr>
          <p:cNvSpPr txBox="1"/>
          <p:nvPr/>
        </p:nvSpPr>
        <p:spPr>
          <a:xfrm>
            <a:off x="188553" y="2843902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현황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EFCC6F-DAF8-930E-4676-D3C1C461C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63071"/>
              </p:ext>
            </p:extLst>
          </p:nvPr>
        </p:nvGraphicFramePr>
        <p:xfrm>
          <a:off x="457199" y="1137367"/>
          <a:ext cx="7678959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583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5179376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Code Copilot(51%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GitHub Copilot, Codeium, Cursor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등으로 개발 생산성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챗봇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(31%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24/7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제공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Aisera, Decagon, Sierra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엔터프라이즈 검색 및 데이터 변환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(28%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사일로 통합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Glean, Sana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회의 요약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(24%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Fireflies.ai, Otter.ai, Fathom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회의 효율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DF1177-BED6-B7E2-DDBF-6CB8D9508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23268"/>
              </p:ext>
            </p:extLst>
          </p:nvPr>
        </p:nvGraphicFramePr>
        <p:xfrm>
          <a:off x="457198" y="3323793"/>
          <a:ext cx="562322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587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3651641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헬스케어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자동화된 의료 문서화 및 환자 관리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Abridge, Notable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법률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($3.5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계약 검토 및 소송 준비 자동화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Harvey, Everlaw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금융 서비스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회계 및 규제 준수 개선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Numeric, Rogo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미디어 및 엔터테인먼트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콘텐츠 제작 효율 향상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Runway, Descript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– 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산업화 시대의 도래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235275" y="3228124"/>
            <a:ext cx="288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상업화와 생산성의 급상승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2388"/>
            <a:ext cx="8229600" cy="20914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2025</a:t>
            </a:r>
            <a:r>
              <a:rPr lang="ko-KR" altLang="en-US" sz="1200">
                <a:ea typeface="HY중고딕" panose="02030600000101010101" pitchFamily="18" charset="-127"/>
              </a:rPr>
              <a:t>년은 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  <a:r>
              <a:rPr lang="ko-KR" altLang="en-US" sz="1200">
                <a:ea typeface="HY중고딕" panose="02030600000101010101" pitchFamily="18" charset="-127"/>
              </a:rPr>
              <a:t>추론</a:t>
            </a:r>
            <a:r>
              <a:rPr lang="en-US" altLang="ko-KR" sz="1200">
                <a:ea typeface="HY중고딕" panose="02030600000101010101" pitchFamily="18" charset="-127"/>
              </a:rPr>
              <a:t>(reasoning)</a:t>
            </a:r>
            <a:r>
              <a:rPr lang="ko-KR" altLang="en-US" sz="1200">
                <a:ea typeface="HY중고딕" panose="02030600000101010101" pitchFamily="18" charset="-127"/>
              </a:rPr>
              <a:t>의 해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OpenAI·Google·Anthropic·DeepSeek</a:t>
            </a:r>
            <a:r>
              <a:rPr lang="ko-KR" altLang="en-US" sz="1200">
                <a:ea typeface="HY중고딕" panose="02030600000101010101" pitchFamily="18" charset="-127"/>
              </a:rPr>
              <a:t>이 복잡한 사고 과정을 수행하는 모델 공개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트렌드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</a:t>
            </a:r>
            <a:r>
              <a:rPr lang="ko-KR" altLang="en-US" sz="1200">
                <a:ea typeface="HY중고딕" panose="02030600000101010101" pitchFamily="18" charset="-127"/>
              </a:rPr>
              <a:t>가 선두 유지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중국의 부상 두드러짐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DeepSeek·Qwen·Kimi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GPT-5 </a:t>
            </a:r>
            <a:r>
              <a:rPr lang="ko-KR" altLang="en-US" sz="1200">
                <a:ea typeface="HY중고딕" panose="02030600000101010101" pitchFamily="18" charset="-127"/>
              </a:rPr>
              <a:t>수준에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글로벌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위 경쟁 구도 형성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산업의 본격적 상업화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기업 연간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미국 기업의 </a:t>
            </a:r>
            <a:r>
              <a:rPr lang="en-US" altLang="ko-KR" sz="1200">
                <a:ea typeface="HY중고딕" panose="02030600000101010101" pitchFamily="18" charset="-127"/>
              </a:rPr>
              <a:t>44%</a:t>
            </a:r>
            <a:r>
              <a:rPr lang="ko-KR" altLang="en-US" sz="1200">
                <a:ea typeface="HY중고딕" panose="02030600000101010101" pitchFamily="18" charset="-127"/>
              </a:rPr>
              <a:t>가 유료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사용 중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111EC4-6E5E-52C2-3A49-CAB5D2C7E4CA}"/>
              </a:ext>
            </a:extLst>
          </p:cNvPr>
          <p:cNvSpPr txBox="1">
            <a:spLocks/>
          </p:cNvSpPr>
          <p:nvPr/>
        </p:nvSpPr>
        <p:spPr>
          <a:xfrm>
            <a:off x="457200" y="3650852"/>
            <a:ext cx="4995828" cy="14083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의 경제적 실체 본격화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기업 연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가격 대비 성능</a:t>
            </a:r>
            <a:r>
              <a:rPr lang="en-US" altLang="ko-KR" sz="1200">
                <a:ea typeface="HY중고딕" panose="02030600000101010101" pitchFamily="18" charset="-127"/>
              </a:rPr>
              <a:t>: 6~8</a:t>
            </a:r>
            <a:r>
              <a:rPr lang="ko-KR" altLang="en-US" sz="1200">
                <a:ea typeface="HY중고딕" panose="02030600000101010101" pitchFamily="18" charset="-127"/>
              </a:rPr>
              <a:t>개월마다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배 개선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도입률 급상승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평균 계약액 </a:t>
            </a:r>
            <a:r>
              <a:rPr lang="en-US" altLang="ko-KR" sz="1200">
                <a:ea typeface="HY중고딕" panose="02030600000101010101" pitchFamily="18" charset="-127"/>
              </a:rPr>
              <a:t>53</a:t>
            </a:r>
            <a:r>
              <a:rPr lang="ko-KR" altLang="en-US" sz="1200">
                <a:ea typeface="HY중고딕" panose="02030600000101010101" pitchFamily="18" charset="-127"/>
              </a:rPr>
              <a:t>만 달러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기반 스타트업 성장 속도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일반 기업 대비 </a:t>
            </a:r>
            <a:r>
              <a:rPr lang="en-US" altLang="ko-KR" sz="1200">
                <a:ea typeface="HY중고딕" panose="02030600000101010101" pitchFamily="18" charset="-127"/>
              </a:rPr>
              <a:t>1.5</a:t>
            </a:r>
            <a:r>
              <a:rPr lang="ko-KR" altLang="en-US" sz="1200">
                <a:ea typeface="HY중고딕" panose="02030600000101010101" pitchFamily="18" charset="-127"/>
              </a:rPr>
              <a:t>배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69479" y="3653392"/>
            <a:ext cx="3614218" cy="14058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실무자 사용 현황 </a:t>
            </a:r>
            <a:r>
              <a:rPr lang="en-US" altLang="ko-KR" sz="1200">
                <a:ea typeface="HY중고딕" panose="02030600000101010101" pitchFamily="18" charset="-127"/>
              </a:rPr>
              <a:t>(1,200</a:t>
            </a:r>
            <a:r>
              <a:rPr lang="ko-KR" altLang="en-US" sz="1200">
                <a:ea typeface="HY중고딕" panose="02030600000101010101" pitchFamily="18" charset="-127"/>
              </a:rPr>
              <a:t>명</a:t>
            </a:r>
            <a:r>
              <a:rPr lang="en-US" altLang="ko-KR" sz="1200">
                <a:ea typeface="HY중고딕" panose="02030600000101010101" pitchFamily="18" charset="-127"/>
              </a:rPr>
              <a:t>+ </a:t>
            </a:r>
            <a:r>
              <a:rPr lang="ko-KR" altLang="en-US" sz="1200">
                <a:ea typeface="HY중고딕" panose="02030600000101010101" pitchFamily="18" charset="-127"/>
              </a:rPr>
              <a:t>조사</a:t>
            </a:r>
            <a:r>
              <a:rPr lang="en-US" altLang="ko-KR" sz="1200">
                <a:ea typeface="HY중고딕" panose="02030600000101010101" pitchFamily="18" charset="-127"/>
              </a:rPr>
              <a:t>):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가 업무나 일상에서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사용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76%</a:t>
            </a:r>
            <a:r>
              <a:rPr lang="ko-KR" altLang="en-US" sz="1200">
                <a:ea typeface="HY중고딕" panose="02030600000101010101" pitchFamily="18" charset="-127"/>
              </a:rPr>
              <a:t>가 개인 비용으로 구독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보편적 생산성 향상 수단으로 자리잡음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63%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AI Agent</a:t>
            </a:r>
            <a:r>
              <a:rPr lang="ko-KR" altLang="en-US" sz="1200">
                <a:ea typeface="HY중고딕" panose="02030600000101010101" pitchFamily="18" charset="-127"/>
              </a:rPr>
              <a:t>를 </a:t>
            </a:r>
            <a:r>
              <a:rPr lang="en-US" altLang="ko-KR" sz="1200">
                <a:ea typeface="HY중고딕" panose="02030600000101010101" pitchFamily="18" charset="-127"/>
              </a:rPr>
              <a:t>2026</a:t>
            </a:r>
            <a:r>
              <a:rPr lang="ko-KR" altLang="en-US" sz="1200">
                <a:ea typeface="HY중고딕" panose="02030600000101010101" pitchFamily="18" charset="-127"/>
              </a:rPr>
              <a:t>년 내에 매우 중요한 전략으로 보고 있음</a:t>
            </a:r>
          </a:p>
        </p:txBody>
      </p:sp>
    </p:spTree>
    <p:extLst>
      <p:ext uri="{BB962C8B-B14F-4D97-AF65-F5344CB8AC3E}">
        <p14:creationId xmlns:p14="http://schemas.microsoft.com/office/powerpoint/2010/main" val="418662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03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6784</TotalTime>
  <Words>2656</Words>
  <Application>Microsoft Office PowerPoint</Application>
  <PresentationFormat>화면 슬라이드 쇼(16:9)</PresentationFormat>
  <Paragraphs>325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128</cp:revision>
  <dcterms:created xsi:type="dcterms:W3CDTF">2013-01-27T09:14:16Z</dcterms:created>
  <dcterms:modified xsi:type="dcterms:W3CDTF">2025-11-20T23:42:08Z</dcterms:modified>
  <cp:category/>
</cp:coreProperties>
</file>